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5" r:id="rId2"/>
    <p:sldId id="326" r:id="rId3"/>
    <p:sldId id="327" r:id="rId4"/>
    <p:sldId id="329" r:id="rId5"/>
    <p:sldId id="330" r:id="rId6"/>
    <p:sldId id="331" r:id="rId7"/>
    <p:sldId id="334" r:id="rId8"/>
    <p:sldId id="337" r:id="rId9"/>
    <p:sldId id="338" r:id="rId10"/>
    <p:sldId id="339" r:id="rId11"/>
    <p:sldId id="341" r:id="rId12"/>
    <p:sldId id="332" r:id="rId13"/>
    <p:sldId id="342" r:id="rId14"/>
    <p:sldId id="34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73"/>
    <p:restoredTop sz="77551"/>
  </p:normalViewPr>
  <p:slideViewPr>
    <p:cSldViewPr snapToGrid="0">
      <p:cViewPr varScale="1">
        <p:scale>
          <a:sx n="93" d="100"/>
          <a:sy n="93" d="100"/>
        </p:scale>
        <p:origin x="3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C9637-A731-6D4A-BACA-F7B1E6D673D4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CA88D-AB39-114D-A9B7-7B70AFE58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7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709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3CA88D-AB39-114D-A9B7-7B70AFE58B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5045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066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53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844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05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721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2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392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430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261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61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DCDFF-9406-87B4-181F-4A0DBE2F1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515E10-85BC-8EDA-190F-EC35AD950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D65D7-8823-0403-C34C-6BFC59E9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020F-830D-DB3D-7289-4C957C624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A881B-408B-E090-B22A-184C72797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9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B84C-BF2D-BB8B-4255-EBD5FE55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D3A2-974A-7B0D-83C4-03761AE1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7337-761F-9BC5-F4F3-845C8391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773CD-5252-F8BE-5594-B57A3945E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5098F-DD43-8417-9147-DC057C5F4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1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268789-FC1A-EF16-FEF7-DC94DDC71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2FD26-8B1D-B54C-1E24-5CC16EC65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8232C-3DC0-3F41-5F5E-34C3EE05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55D1A-3FF4-957A-B9F3-9BA87338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DF4A0-14D7-4076-EEDF-AE9C9E15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9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83A70-B473-1F76-0050-056FA1406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B0700-DF80-D9E5-2DEC-C2F0B007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5DC67-60C0-549A-7BCE-C79757A3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2F2E5-4E0B-1FD1-7B18-A0E26823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AD550-4EE4-104D-694E-95E3D6314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5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D036-4C69-0EBE-8ABF-6161A0063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804BC-F237-C82C-F1BB-17356EEF8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08A2E-7B60-6F02-4A51-B3C1B6D1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A0BEE-9043-E7E5-B24A-D600F3A7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2C17D-3D6B-71F8-79E3-ECB6A9B63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0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9EF57-605A-8009-5915-24451709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8FD7-4221-1FDE-1A93-059AC1C9E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A506C-0FCF-1F7E-8587-C700D34E3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FBF4B-9207-B0F4-DF9A-528ED160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7B845-43C2-066E-F7DE-FC1E56C6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E3D84-46CB-F64D-2BF3-6A6D730A4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4F20-6F26-4DA4-AA3F-89FCAA24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12958-8916-4D5A-3C9C-538E04553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6ADA5-F92C-ACD8-503D-62790FA91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1D05F9-236B-F3AA-3D5B-319ECFB41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6B61A-C427-4DDD-53BE-99A9D650B0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1A6557-673E-8A8A-C47F-8C5906AF7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399FD6-8095-AD10-9374-B80CE1F6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67552A-F7EA-B497-07EE-E64711D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4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99F0-BA22-AECA-3272-26D3A370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9AFE7D-A361-5E4D-0F48-5111DC058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ADB90-5C5A-6640-8289-11A4E1F3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BBDB0-8053-55F3-4F04-D51ACB08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69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72CD18-0A18-5185-3EBF-15762DA54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D30D88-C2C7-CC4D-2E98-27A8157D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DE5BD-8A1C-A9B4-382B-800884F3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7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8AA1-9AEC-56B4-E1DB-7B68CE08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AA0D-D4BE-D3BA-8E96-4318D5178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494421-DD76-88D9-62B0-41E080922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8F8F6-13B6-D4ED-25C3-E59E621B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0E99F-9B21-7B6A-A2EA-281BEC590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6AA01-C79B-1A47-8BC3-47C0A4E0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3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3E26F-97D0-EE2C-18E9-280DB4D53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7654E-205C-9FC2-2822-004286783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DA7BE-9755-9535-8058-BA5EF6EBE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34987-D36B-756D-64B7-47B5EB2B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4DFDA-DEA4-563D-5DE8-00F0CEBB7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34FFF-62AB-5F37-1BE6-E862F84D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6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BD3B7-D3F5-70E9-6B67-DAE2D584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B6FE3-5BA5-BC84-7157-D96A9C367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FBA00-6C9F-3723-9842-0B526C56A1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739F7-8956-2548-B33A-9E43C65D2F1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D3546-0D07-2D51-CF8E-2EAC374A7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CADE1-C166-4294-6B03-3A34C734D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A6196-E81B-C94A-B777-A605212B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7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kills/resolve-merge-conflicts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skills/review-pull-reques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kills/introduction-to-github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education.github.com/pack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github.com/skill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funkyvast.weebly.com/what-is-git-bash-terminal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ithub.com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sktop.github.com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in a classroom&#10;&#10;Description automatically generated">
            <a:extLst>
              <a:ext uri="{FF2B5EF4-FFF2-40B4-BE49-F238E27FC236}">
                <a16:creationId xmlns:a16="http://schemas.microsoft.com/office/drawing/2014/main" id="{A0189D3C-723E-843D-9225-26699D844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"/>
            <a:ext cx="12191979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4D7444E-8572-6DFD-CB75-0984238C7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1C89D56-574B-DBE6-E414-A886D4CD9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808B29-2E24-7E95-6543-9B0B82179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3688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Making a commit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Open the README file in a text editor of your choice</a:t>
            </a:r>
            <a:b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If you’re unsure: on Windows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Notepad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; on Mac use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TextEdit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Make some changes in your README file and save them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GitHub Desktop, describe your commit and click commit when ready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Push to GitHub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79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in a classroom&#10;&#10;Description automatically generated">
            <a:extLst>
              <a:ext uri="{FF2B5EF4-FFF2-40B4-BE49-F238E27FC236}">
                <a16:creationId xmlns:a16="http://schemas.microsoft.com/office/drawing/2014/main" id="{A0189D3C-723E-843D-9225-26699D844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4FA986-3C95-60B5-700D-774010651E1C}"/>
              </a:ext>
            </a:extLst>
          </p:cNvPr>
          <p:cNvSpPr txBox="1"/>
          <p:nvPr/>
        </p:nvSpPr>
        <p:spPr>
          <a:xfrm>
            <a:off x="-6094" y="2638810"/>
            <a:ext cx="12195045" cy="130227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4278318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30660CB-C194-5789-D5EA-F73E16A96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0" y="1433739"/>
            <a:ext cx="890137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“folder” for your code for one project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saving your changes in the project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copy of a repo (e.g., on your computer)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parallel version of a repo (repos can have </a:t>
            </a:r>
            <a:b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   multiple branches)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getting the latest changes from the online repo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integrating the latest changes into your clone of the repo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sending your changes (your commits) to the server</a:t>
            </a:r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personal copy of someone else’s repo</a:t>
            </a: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7115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Forking a repo, making a commit, and making a pull request</a:t>
            </a:r>
          </a:p>
          <a:p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Find a partner and get the link to their GitHub repo. Fork it on GitHub, then add your fork to GitHub Desktop.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Make a change to their README, commit, and push.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 GitHub, view your fork and open a pull request.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Review and approve each other’s pull requests. </a:t>
            </a:r>
          </a:p>
        </p:txBody>
      </p:sp>
    </p:spTree>
    <p:extLst>
      <p:ext uri="{BB962C8B-B14F-4D97-AF65-F5344CB8AC3E}">
        <p14:creationId xmlns:p14="http://schemas.microsoft.com/office/powerpoint/2010/main" val="1925637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3465243" y="548742"/>
            <a:ext cx="53095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Additional Resources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07B37D-31EB-FFBA-DDBA-52CA6D01F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online tutorials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Introduction (tutorial repeating some of what we did today):</a:t>
            </a:r>
            <a:b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https://github.com/skills/introduction-to-github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Reviewing pull requests: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7"/>
              </a:rPr>
              <a:t>https://github.com/skills/review-pull-requests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Resolving merge conflicts: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8"/>
              </a:rPr>
              <a:t>https://github.com/skills/resolve-merge-conflicts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List of all skills tutorials: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https://github.com/skills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GitHub student pack: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10"/>
              </a:rPr>
              <a:t>https://education.github.com/pack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55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504859" y="546883"/>
            <a:ext cx="29993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4000" i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2" name="Picture 1" descr="A person smiling at camera&#10;&#10;Description automatically generated">
            <a:extLst>
              <a:ext uri="{FF2B5EF4-FFF2-40B4-BE49-F238E27FC236}">
                <a16:creationId xmlns:a16="http://schemas.microsoft.com/office/drawing/2014/main" id="{2B834028-C3AD-B014-CE9A-779FDDE542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973" r="23184"/>
          <a:stretch/>
        </p:blipFill>
        <p:spPr>
          <a:xfrm>
            <a:off x="1873532" y="1380791"/>
            <a:ext cx="2957189" cy="29362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7319081" y="4317089"/>
            <a:ext cx="299938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i="0" dirty="0">
                <a:solidFill>
                  <a:srgbClr val="00206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Aislinn Keogh</a:t>
            </a:r>
          </a:p>
          <a:p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Linguistics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28F44-9683-5783-FE8A-08D8461BDEB2}"/>
              </a:ext>
            </a:extLst>
          </p:cNvPr>
          <p:cNvSpPr txBox="1"/>
          <p:nvPr/>
        </p:nvSpPr>
        <p:spPr>
          <a:xfrm>
            <a:off x="1206780" y="4317089"/>
            <a:ext cx="429347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Sarah </a:t>
            </a:r>
            <a:r>
              <a:rPr lang="en-GB" sz="3200" b="1" dirty="0" err="1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Schöttler</a:t>
            </a:r>
            <a:endParaRPr lang="en-GB" sz="3200" b="1" dirty="0">
              <a:solidFill>
                <a:srgbClr val="002060"/>
              </a:solidFill>
              <a:latin typeface="Source Sans Pro"/>
              <a:ea typeface="Source Sans Pro"/>
              <a:cs typeface="Calibri"/>
            </a:endParaRPr>
          </a:p>
          <a:p>
            <a:pPr algn="ctr"/>
            <a:r>
              <a:rPr lang="en-GB" sz="2000" dirty="0">
                <a:solidFill>
                  <a:srgbClr val="002060"/>
                </a:solidFill>
                <a:latin typeface="Source Sans Pro"/>
                <a:ea typeface="Source Sans Pro"/>
                <a:cs typeface="Calibri"/>
              </a:rPr>
              <a:t>PhD student in data visualization &amp; visualization developer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532E6E-2253-1F41-9528-A03E2648D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246" y="1380791"/>
            <a:ext cx="2279073" cy="29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119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Plan for Today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1B2FA-E089-B1DD-41E5-30438692CE91}"/>
              </a:ext>
            </a:extLst>
          </p:cNvPr>
          <p:cNvSpPr txBox="1"/>
          <p:nvPr/>
        </p:nvSpPr>
        <p:spPr>
          <a:xfrm>
            <a:off x="725715" y="1727200"/>
            <a:ext cx="1091474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14:00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Welcome &amp; Introduction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14:15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Live demo: Create your first repo &amp; your first commit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</a:t>
            </a:r>
            <a:r>
              <a:rPr lang="en-US" sz="28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Troubleshooting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15:00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	Break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15:10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Live demo: Fork a repo &amp; create a pull request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</a:t>
            </a:r>
            <a:r>
              <a:rPr lang="en-US" sz="28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Troubleshooting</a:t>
            </a:r>
          </a:p>
          <a:p>
            <a:pPr>
              <a:spcAft>
                <a:spcPts val="600"/>
              </a:spcAft>
            </a:pP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15:50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	Wrap up &amp; additional resources</a:t>
            </a:r>
          </a:p>
        </p:txBody>
      </p:sp>
    </p:spTree>
    <p:extLst>
      <p:ext uri="{BB962C8B-B14F-4D97-AF65-F5344CB8AC3E}">
        <p14:creationId xmlns:p14="http://schemas.microsoft.com/office/powerpoint/2010/main" val="283717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Version Control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1B2FA-E089-B1DD-41E5-30438692CE91}"/>
              </a:ext>
            </a:extLst>
          </p:cNvPr>
          <p:cNvSpPr txBox="1"/>
          <p:nvPr/>
        </p:nvSpPr>
        <p:spPr>
          <a:xfrm>
            <a:off x="419698" y="1727198"/>
            <a:ext cx="637688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is the practice of tracking and managing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changes </a:t>
            </a:r>
            <a:r>
              <a:rPr lang="en-US" sz="2400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to software code. </a:t>
            </a:r>
            <a:endParaRPr lang="en-US" sz="2400" dirty="0"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software keeps track of every modification to the code in a special kind of database.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Version control helps tracking every individual change by each contributor and helping prevent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concurrent </a:t>
            </a: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work from conflicting.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It is a standard </a:t>
            </a:r>
            <a:r>
              <a:rPr lang="en-US" sz="2400" b="1" i="1" dirty="0">
                <a:solidFill>
                  <a:srgbClr val="EA7C3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workflow </a:t>
            </a:r>
            <a:r>
              <a:rPr lang="en-US" sz="240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 the tech industry.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2241B5F-8E0A-5D5E-7A75-102BE45B9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585" y="1968690"/>
            <a:ext cx="52006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78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  <a:endParaRPr lang="en-GB" dirty="0">
              <a:solidFill>
                <a:srgbClr val="00CEC0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0EABA3C-FC7F-933C-8BCB-E130D6A15B94}"/>
              </a:ext>
            </a:extLst>
          </p:cNvPr>
          <p:cNvSpPr/>
          <p:nvPr/>
        </p:nvSpPr>
        <p:spPr>
          <a:xfrm>
            <a:off x="5058931" y="785417"/>
            <a:ext cx="2395751" cy="1002213"/>
          </a:xfrm>
          <a:custGeom>
            <a:avLst/>
            <a:gdLst>
              <a:gd name="connsiteX0" fmla="*/ 32031 w 2052849"/>
              <a:gd name="connsiteY0" fmla="*/ 122147 h 1159381"/>
              <a:gd name="connsiteX1" fmla="*/ 2038252 w 2052849"/>
              <a:gd name="connsiteY1" fmla="*/ 135795 h 1159381"/>
              <a:gd name="connsiteX2" fmla="*/ 891840 w 2052849"/>
              <a:gd name="connsiteY2" fmla="*/ 1159377 h 1159381"/>
              <a:gd name="connsiteX3" fmla="*/ 32031 w 2052849"/>
              <a:gd name="connsiteY3" fmla="*/ 122147 h 11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849" h="1159381">
                <a:moveTo>
                  <a:pt x="32031" y="122147"/>
                </a:moveTo>
                <a:cubicBezTo>
                  <a:pt x="223100" y="-48450"/>
                  <a:pt x="1894951" y="-37077"/>
                  <a:pt x="2038252" y="135795"/>
                </a:cubicBezTo>
                <a:cubicBezTo>
                  <a:pt x="2181554" y="308667"/>
                  <a:pt x="1230760" y="1157102"/>
                  <a:pt x="891840" y="1159377"/>
                </a:cubicBezTo>
                <a:cubicBezTo>
                  <a:pt x="552921" y="1161652"/>
                  <a:pt x="-159038" y="292744"/>
                  <a:pt x="32031" y="122147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46A0E6C-B6FB-3C65-FC97-C09651E64BF5}"/>
              </a:ext>
            </a:extLst>
          </p:cNvPr>
          <p:cNvSpPr/>
          <p:nvPr/>
        </p:nvSpPr>
        <p:spPr>
          <a:xfrm>
            <a:off x="8053563" y="630804"/>
            <a:ext cx="3886219" cy="1254082"/>
          </a:xfrm>
          <a:custGeom>
            <a:avLst/>
            <a:gdLst>
              <a:gd name="connsiteX0" fmla="*/ 459393 w 4348569"/>
              <a:gd name="connsiteY0" fmla="*/ 220441 h 1254082"/>
              <a:gd name="connsiteX1" fmla="*/ 4007811 w 4348569"/>
              <a:gd name="connsiteY1" fmla="*/ 43020 h 1254082"/>
              <a:gd name="connsiteX2" fmla="*/ 3925925 w 4348569"/>
              <a:gd name="connsiteY2" fmla="*/ 1025659 h 1254082"/>
              <a:gd name="connsiteX3" fmla="*/ 1523919 w 4348569"/>
              <a:gd name="connsiteY3" fmla="*/ 1230376 h 1254082"/>
              <a:gd name="connsiteX4" fmla="*/ 159143 w 4348569"/>
              <a:gd name="connsiteY4" fmla="*/ 629874 h 1254082"/>
              <a:gd name="connsiteX5" fmla="*/ 459393 w 4348569"/>
              <a:gd name="connsiteY5" fmla="*/ 220441 h 125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48569" h="1254082">
                <a:moveTo>
                  <a:pt x="459393" y="220441"/>
                </a:moveTo>
                <a:cubicBezTo>
                  <a:pt x="1100838" y="122632"/>
                  <a:pt x="3430056" y="-91183"/>
                  <a:pt x="4007811" y="43020"/>
                </a:cubicBezTo>
                <a:cubicBezTo>
                  <a:pt x="4585566" y="177223"/>
                  <a:pt x="4339907" y="827766"/>
                  <a:pt x="3925925" y="1025659"/>
                </a:cubicBezTo>
                <a:cubicBezTo>
                  <a:pt x="3511943" y="1223552"/>
                  <a:pt x="2151716" y="1296340"/>
                  <a:pt x="1523919" y="1230376"/>
                </a:cubicBezTo>
                <a:cubicBezTo>
                  <a:pt x="896122" y="1164412"/>
                  <a:pt x="336564" y="795922"/>
                  <a:pt x="159143" y="629874"/>
                </a:cubicBezTo>
                <a:cubicBezTo>
                  <a:pt x="-18278" y="463826"/>
                  <a:pt x="-182052" y="318250"/>
                  <a:pt x="459393" y="220441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CB6B8AC-B055-2369-B3BB-6A6975EE6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081864"/>
              </p:ext>
            </p:extLst>
          </p:nvPr>
        </p:nvGraphicFramePr>
        <p:xfrm>
          <a:off x="222737" y="873285"/>
          <a:ext cx="11790525" cy="4256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0175">
                  <a:extLst>
                    <a:ext uri="{9D8B030D-6E8A-4147-A177-3AD203B41FA5}">
                      <a16:colId xmlns:a16="http://schemas.microsoft.com/office/drawing/2014/main" val="4199032210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3043093013"/>
                    </a:ext>
                  </a:extLst>
                </a:gridCol>
                <a:gridCol w="3930175">
                  <a:extLst>
                    <a:ext uri="{9D8B030D-6E8A-4147-A177-3AD203B41FA5}">
                      <a16:colId xmlns:a16="http://schemas.microsoft.com/office/drawing/2014/main" val="1764683016"/>
                    </a:ext>
                  </a:extLst>
                </a:gridCol>
              </a:tblGrid>
              <a:tr h="92573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GitHub Desktop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812620"/>
                  </a:ext>
                </a:extLst>
              </a:tr>
              <a:tr h="333096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distributed version control system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An online platform for collaborating on code, based on git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Arial" panose="020B0604020202020204" pitchFamily="34" charset="0"/>
                        </a:rPr>
                        <a:t>A desktop application for working with git and GitHub on your computer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7860503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B0334CF-307A-C656-D747-55AF4AD9EF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1973"/>
          <a:stretch/>
        </p:blipFill>
        <p:spPr>
          <a:xfrm>
            <a:off x="419698" y="3681391"/>
            <a:ext cx="3600497" cy="16910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E097BF-AF8F-755B-D10F-F8A2C7F7BE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8348" y="3275205"/>
            <a:ext cx="3575303" cy="204201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717875D-15B0-21E6-2ACA-16A0F5AFC8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9491" y="3112110"/>
            <a:ext cx="4054364" cy="2919747"/>
          </a:xfrm>
          <a:prstGeom prst="rect">
            <a:avLst/>
          </a:pr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8AF8CF54-3AEC-7547-CA96-BE4F428092C8}"/>
              </a:ext>
            </a:extLst>
          </p:cNvPr>
          <p:cNvSpPr/>
          <p:nvPr/>
        </p:nvSpPr>
        <p:spPr>
          <a:xfrm>
            <a:off x="1610527" y="2660249"/>
            <a:ext cx="2408043" cy="1880129"/>
          </a:xfrm>
          <a:custGeom>
            <a:avLst/>
            <a:gdLst>
              <a:gd name="connsiteX0" fmla="*/ 224402 w 2211993"/>
              <a:gd name="connsiteY0" fmla="*/ 374014 h 1585403"/>
              <a:gd name="connsiteX1" fmla="*/ 2094145 w 2211993"/>
              <a:gd name="connsiteY1" fmla="*/ 60116 h 1585403"/>
              <a:gd name="connsiteX2" fmla="*/ 1821190 w 2211993"/>
              <a:gd name="connsiteY2" fmla="*/ 1506778 h 1585403"/>
              <a:gd name="connsiteX3" fmla="*/ 210754 w 2211993"/>
              <a:gd name="connsiteY3" fmla="*/ 1288414 h 1585403"/>
              <a:gd name="connsiteX4" fmla="*/ 224402 w 2211993"/>
              <a:gd name="connsiteY4" fmla="*/ 374014 h 1585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1993" h="1585403">
                <a:moveTo>
                  <a:pt x="224402" y="374014"/>
                </a:moveTo>
                <a:cubicBezTo>
                  <a:pt x="538300" y="169298"/>
                  <a:pt x="1828014" y="-128678"/>
                  <a:pt x="2094145" y="60116"/>
                </a:cubicBezTo>
                <a:cubicBezTo>
                  <a:pt x="2360276" y="248910"/>
                  <a:pt x="2135088" y="1302062"/>
                  <a:pt x="1821190" y="1506778"/>
                </a:cubicBezTo>
                <a:cubicBezTo>
                  <a:pt x="1507292" y="1711494"/>
                  <a:pt x="476885" y="1472659"/>
                  <a:pt x="210754" y="1288414"/>
                </a:cubicBezTo>
                <a:cubicBezTo>
                  <a:pt x="-55377" y="1104169"/>
                  <a:pt x="-89496" y="578730"/>
                  <a:pt x="224402" y="374014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No need to learn this for basic use cases!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F3EF16-22F3-8686-5DB9-6CD36A02617F}"/>
              </a:ext>
            </a:extLst>
          </p:cNvPr>
          <p:cNvSpPr txBox="1"/>
          <p:nvPr/>
        </p:nvSpPr>
        <p:spPr>
          <a:xfrm>
            <a:off x="419697" y="5321451"/>
            <a:ext cx="36004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A5A5A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Image from 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https://funkyvast.weebly.com/</a:t>
            </a:r>
            <a:b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</a:b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9"/>
              </a:rPr>
              <a:t>what-is-git-bash-terminal.html</a:t>
            </a:r>
            <a:r>
              <a:rPr lang="en-US" sz="14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738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26" name="AutoShape 2" descr="confused frustrated business man dreamstime_m_91625608 (2) - Job Crusher">
            <a:extLst>
              <a:ext uri="{FF2B5EF4-FFF2-40B4-BE49-F238E27FC236}">
                <a16:creationId xmlns:a16="http://schemas.microsoft.com/office/drawing/2014/main" id="{FDCA0432-EAD8-F84D-4F4C-49F351763D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B4E1512-4990-E4BF-A821-522E11680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5584" y="1221138"/>
            <a:ext cx="6301449" cy="44938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15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30660CB-C194-5789-D5EA-F73E16A96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0" y="1433739"/>
            <a:ext cx="890137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“folder” for your code for one project</a:t>
            </a:r>
          </a:p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saving your changes in the project</a:t>
            </a:r>
          </a:p>
          <a:p>
            <a:pPr marL="0" indent="0">
              <a:buNone/>
            </a:pPr>
            <a:r>
              <a:rPr lang="en-US" sz="2600" b="0" i="0" u="none" strike="noStrike" dirty="0">
                <a:solidFill>
                  <a:srgbClr val="49494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→ </a:t>
            </a: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a copy of a repo (e.g., on your computer)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DFB61D-83DB-D7C6-6733-A0FE40914277}"/>
              </a:ext>
            </a:extLst>
          </p:cNvPr>
          <p:cNvSpPr txBox="1">
            <a:spLocks/>
          </p:cNvSpPr>
          <p:nvPr/>
        </p:nvSpPr>
        <p:spPr>
          <a:xfrm>
            <a:off x="427631" y="1433739"/>
            <a:ext cx="272196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repository/repo</a:t>
            </a: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commit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clone	</a:t>
            </a:r>
            <a:endParaRPr lang="en-US" sz="2600" dirty="0">
              <a:solidFill>
                <a:srgbClr val="494949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branch</a:t>
            </a:r>
            <a:b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fetch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pull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push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fork</a:t>
            </a:r>
            <a:endParaRPr lang="en-US" sz="26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D0A3B-A147-914A-91E4-96FABA503485}"/>
              </a:ext>
            </a:extLst>
          </p:cNvPr>
          <p:cNvSpPr txBox="1"/>
          <p:nvPr/>
        </p:nvSpPr>
        <p:spPr>
          <a:xfrm>
            <a:off x="4240886" y="541485"/>
            <a:ext cx="37102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Terminology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303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Creating your first repo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Go to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www.github.com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Sign in / sign up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Click the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+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in the top right corner and select “New repository”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a repository name, check “</a:t>
            </a:r>
            <a:r>
              <a:rPr lang="en-US" sz="2800" i="0" u="none" strike="noStrike" dirty="0">
                <a:solidFill>
                  <a:srgbClr val="1F2328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Add a README file”, and leave all other fields.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“Create repository” 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155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5744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03397-BEC5-687C-8AB7-2F4EE8876999}"/>
              </a:ext>
            </a:extLst>
          </p:cNvPr>
          <p:cNvSpPr txBox="1"/>
          <p:nvPr/>
        </p:nvSpPr>
        <p:spPr>
          <a:xfrm>
            <a:off x="827314" y="1016007"/>
            <a:ext cx="1081314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Live Demo: </a:t>
            </a:r>
            <a:b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Cloning your repo with GitHub Desktop</a:t>
            </a:r>
          </a:p>
          <a:p>
            <a:endParaRPr lang="en-US" sz="4000" b="1" dirty="0"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Install GitHub Desktop from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  <a:hlinkClick r:id="rId6"/>
              </a:rPr>
              <a:t>https://desktop.github.com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 if you haven’t yet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On the GitHub page for your repo, click “Open in GitHub Desktop”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Choose where to clone your repo</a:t>
            </a:r>
            <a:endParaRPr lang="en-US" sz="2800" i="0" u="none" strike="noStrike" dirty="0">
              <a:solidFill>
                <a:srgbClr val="1F2328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Click </a:t>
            </a:r>
            <a:r>
              <a:rPr lang="en-US" sz="2800" b="1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fetch</a:t>
            </a:r>
            <a:r>
              <a:rPr lang="en-US" sz="2800" dirty="0">
                <a:solidFill>
                  <a:srgbClr val="1F2328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&amp; admire your repo in GitHub Desktop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8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791</Words>
  <Application>Microsoft Macintosh PowerPoint</Application>
  <PresentationFormat>Widescreen</PresentationFormat>
  <Paragraphs>123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Github</dc:title>
  <dc:creator>Sarah Schöttler</dc:creator>
  <cp:lastModifiedBy>Sarah Schöttler</cp:lastModifiedBy>
  <cp:revision>7</cp:revision>
  <dcterms:created xsi:type="dcterms:W3CDTF">2023-10-31T15:27:17Z</dcterms:created>
  <dcterms:modified xsi:type="dcterms:W3CDTF">2023-11-09T19:35:48Z</dcterms:modified>
</cp:coreProperties>
</file>

<file path=docProps/thumbnail.jpeg>
</file>